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grandir Grand Heavy" panose="020B0604020202020204" charset="0"/>
      <p:regular r:id="rId9"/>
    </p:embeddedFont>
    <p:embeddedFont>
      <p:font typeface="Agrandir Narrow Bold" panose="020B0604020202020204" charset="0"/>
      <p:regular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Inter Medium" panose="020B0604020202020204" charset="0"/>
      <p:regular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Open Sans Bold" panose="020B0806030504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72" t="-16385" b="-344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474115" y="492089"/>
            <a:ext cx="12135362" cy="3236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15"/>
              </a:lnSpc>
            </a:pPr>
            <a:r>
              <a:rPr lang="en-US" sz="10377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SHARK ATTACK: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435552" y="134584"/>
            <a:ext cx="7294141" cy="567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spc="1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Equipo 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680798"/>
            <a:ext cx="7262043" cy="1828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69"/>
              </a:lnSpc>
            </a:pPr>
            <a:r>
              <a:rPr lang="en-US" sz="5263" b="1">
                <a:solidFill>
                  <a:srgbClr val="24242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 cleaning 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90627" y="8404132"/>
            <a:ext cx="366867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Elena, Irene, Esme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r>
              <a:rPr lang="es-ES" sz="3600" b="1" dirty="0"/>
              <a:t>Tendencias de Ataques de Tiburones en los Últimos 30 Años</a:t>
            </a:r>
          </a:p>
          <a:p>
            <a:endParaRPr lang="es-ES" sz="3600" dirty="0"/>
          </a:p>
          <a:p>
            <a:r>
              <a:rPr lang="es-ES" sz="3600" dirty="0"/>
              <a:t>La agencia de viajes "Relájate y Explora" busca ampliar la información disponible en su página web sobre la seguridad en destinos de playa y aventura. Para lograrlo, quieren analizar las tendencias en los ataques de tiburones durante los últimos 30 años, basándose en tres hipótesis clave:</a:t>
            </a:r>
          </a:p>
          <a:p>
            <a:endParaRPr lang="es-ES" sz="3600" dirty="0"/>
          </a:p>
          <a:p>
            <a:pPr>
              <a:buFont typeface="+mj-lt"/>
              <a:buAutoNum type="arabicPeriod"/>
            </a:pPr>
            <a:r>
              <a:rPr lang="es-ES" sz="3600" i="1" dirty="0"/>
              <a:t> Los ataques de tiburones han aumentado en los últimos 30 años.</a:t>
            </a:r>
          </a:p>
          <a:p>
            <a:pPr>
              <a:buFont typeface="+mj-lt"/>
              <a:buAutoNum type="arabicPeriod"/>
            </a:pPr>
            <a:r>
              <a:rPr lang="es-ES" sz="3600" i="1" dirty="0"/>
              <a:t> Los tiburones atacan más frecuentemente a hombres que a mujeres.</a:t>
            </a:r>
          </a:p>
          <a:p>
            <a:pPr>
              <a:buFont typeface="+mj-lt"/>
              <a:buAutoNum type="arabicPeriod"/>
            </a:pPr>
            <a:r>
              <a:rPr lang="es-ES" sz="3600" i="1" dirty="0"/>
              <a:t> Los ataques de tiburones son más mortales para los hombres.</a:t>
            </a:r>
          </a:p>
          <a:p>
            <a:pPr>
              <a:buFont typeface="+mj-lt"/>
              <a:buAutoNum type="arabicPeriod"/>
            </a:pPr>
            <a:endParaRPr lang="es-ES" sz="3600" dirty="0"/>
          </a:p>
          <a:p>
            <a:r>
              <a:rPr lang="es-ES" sz="3600" dirty="0"/>
              <a:t>Con este análisis, la agencia pretende proporcionar a sus clientes datos claros y actualizados, ayudándoles a tomar decisiones informadas sobre sus próximas vacaciones.</a:t>
            </a:r>
          </a:p>
          <a:p>
            <a:endParaRPr lang="es-ES" sz="3600" dirty="0"/>
          </a:p>
          <a:p>
            <a:endParaRPr lang="es-ES" sz="3600" dirty="0"/>
          </a:p>
          <a:p>
            <a:endParaRPr lang="es-ES" dirty="0"/>
          </a:p>
        </p:txBody>
      </p:sp>
      <p:sp>
        <p:nvSpPr>
          <p:cNvPr id="3" name="Freeform 3"/>
          <p:cNvSpPr/>
          <p:nvPr/>
        </p:nvSpPr>
        <p:spPr>
          <a:xfrm>
            <a:off x="12573000" y="7277100"/>
            <a:ext cx="5448084" cy="2738104"/>
          </a:xfrm>
          <a:custGeom>
            <a:avLst/>
            <a:gdLst/>
            <a:ahLst/>
            <a:cxnLst/>
            <a:rect l="l" t="t" r="r" b="b"/>
            <a:pathLst>
              <a:path w="11136109" h="4710964">
                <a:moveTo>
                  <a:pt x="0" y="0"/>
                </a:moveTo>
                <a:lnTo>
                  <a:pt x="11136109" y="0"/>
                </a:lnTo>
                <a:lnTo>
                  <a:pt x="11136109" y="4710964"/>
                </a:lnTo>
                <a:lnTo>
                  <a:pt x="0" y="4710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238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33400" y="-104775"/>
            <a:ext cx="17297399" cy="53328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39"/>
              </a:lnSpc>
            </a:pPr>
            <a:endParaRPr lang="en-US" sz="5385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11712" y="759375"/>
            <a:ext cx="16532833" cy="8339643"/>
          </a:xfrm>
          <a:custGeom>
            <a:avLst/>
            <a:gdLst/>
            <a:ahLst/>
            <a:cxnLst/>
            <a:rect l="l" t="t" r="r" b="b"/>
            <a:pathLst>
              <a:path w="16532833" h="8339643">
                <a:moveTo>
                  <a:pt x="0" y="0"/>
                </a:moveTo>
                <a:lnTo>
                  <a:pt x="16532833" y="0"/>
                </a:lnTo>
                <a:lnTo>
                  <a:pt x="16532833" y="8339643"/>
                </a:lnTo>
                <a:lnTo>
                  <a:pt x="0" y="8339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9121" b="-49121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886757" y="4943484"/>
            <a:ext cx="20061513" cy="0"/>
          </a:xfrm>
          <a:prstGeom prst="line">
            <a:avLst/>
          </a:prstGeom>
          <a:ln w="28575" cap="flat">
            <a:solidFill>
              <a:srgbClr val="B0E4E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077675" y="4641444"/>
            <a:ext cx="502056" cy="5020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45820" y="6187139"/>
            <a:ext cx="3699065" cy="2375852"/>
            <a:chOff x="0" y="0"/>
            <a:chExt cx="1044854" cy="67109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44854" cy="671094"/>
            </a:xfrm>
            <a:custGeom>
              <a:avLst/>
              <a:gdLst/>
              <a:ahLst/>
              <a:cxnLst/>
              <a:rect l="l" t="t" r="r" b="b"/>
              <a:pathLst>
                <a:path w="1044854" h="67109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  <p:txBody>
            <a:bodyPr/>
            <a:lstStyle/>
            <a:p>
              <a:endParaRPr lang="es-E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311585" y="6187139"/>
            <a:ext cx="3699065" cy="2375852"/>
            <a:chOff x="0" y="0"/>
            <a:chExt cx="1044854" cy="67109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4854" cy="671094"/>
            </a:xfrm>
            <a:custGeom>
              <a:avLst/>
              <a:gdLst/>
              <a:ahLst/>
              <a:cxnLst/>
              <a:rect l="l" t="t" r="r" b="b"/>
              <a:pathLst>
                <a:path w="1044854" h="67109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280741" y="6187139"/>
            <a:ext cx="3699065" cy="2375852"/>
            <a:chOff x="0" y="0"/>
            <a:chExt cx="1044854" cy="67109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44854" cy="671094"/>
            </a:xfrm>
            <a:custGeom>
              <a:avLst/>
              <a:gdLst/>
              <a:ahLst/>
              <a:cxnLst/>
              <a:rect l="l" t="t" r="r" b="b"/>
              <a:pathLst>
                <a:path w="1044854" h="67109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246506" y="6187139"/>
            <a:ext cx="3699065" cy="2375852"/>
            <a:chOff x="0" y="0"/>
            <a:chExt cx="1044854" cy="67109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4854" cy="671094"/>
            </a:xfrm>
            <a:custGeom>
              <a:avLst/>
              <a:gdLst/>
              <a:ahLst/>
              <a:cxnLst/>
              <a:rect l="l" t="t" r="r" b="b"/>
              <a:pathLst>
                <a:path w="1044854" h="671094">
                  <a:moveTo>
                    <a:pt x="23022" y="0"/>
                  </a:moveTo>
                  <a:lnTo>
                    <a:pt x="1021832" y="0"/>
                  </a:lnTo>
                  <a:cubicBezTo>
                    <a:pt x="1027938" y="0"/>
                    <a:pt x="1033794" y="2426"/>
                    <a:pt x="1038111" y="6743"/>
                  </a:cubicBezTo>
                  <a:cubicBezTo>
                    <a:pt x="1042429" y="11061"/>
                    <a:pt x="1044854" y="16916"/>
                    <a:pt x="1044854" y="23022"/>
                  </a:cubicBezTo>
                  <a:lnTo>
                    <a:pt x="1044854" y="648071"/>
                  </a:lnTo>
                  <a:cubicBezTo>
                    <a:pt x="1044854" y="654177"/>
                    <a:pt x="1042429" y="660033"/>
                    <a:pt x="1038111" y="664351"/>
                  </a:cubicBezTo>
                  <a:cubicBezTo>
                    <a:pt x="1033794" y="668668"/>
                    <a:pt x="1027938" y="671094"/>
                    <a:pt x="1021832" y="671094"/>
                  </a:cubicBezTo>
                  <a:lnTo>
                    <a:pt x="23022" y="671094"/>
                  </a:lnTo>
                  <a:cubicBezTo>
                    <a:pt x="16916" y="671094"/>
                    <a:pt x="11061" y="668668"/>
                    <a:pt x="6743" y="664351"/>
                  </a:cubicBezTo>
                  <a:cubicBezTo>
                    <a:pt x="2426" y="660033"/>
                    <a:pt x="0" y="654177"/>
                    <a:pt x="0" y="648071"/>
                  </a:cubicBezTo>
                  <a:lnTo>
                    <a:pt x="0" y="23022"/>
                  </a:lnTo>
                  <a:cubicBezTo>
                    <a:pt x="0" y="16916"/>
                    <a:pt x="2426" y="11061"/>
                    <a:pt x="6743" y="6743"/>
                  </a:cubicBezTo>
                  <a:cubicBezTo>
                    <a:pt x="11061" y="2426"/>
                    <a:pt x="16916" y="0"/>
                    <a:pt x="23022" y="0"/>
                  </a:cubicBez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1044854" cy="632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044218" y="4632448"/>
            <a:ext cx="502056" cy="502056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1013374" y="4641444"/>
            <a:ext cx="502056" cy="50205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976526" y="4641444"/>
            <a:ext cx="502056" cy="502056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0E4E8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637455" y="6229208"/>
            <a:ext cx="3037332" cy="1856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s-ES" sz="3200" dirty="0"/>
              <a:t>Eliminación de filas vacías</a:t>
            </a:r>
            <a:endParaRPr lang="en-US" sz="3200" b="1" dirty="0">
              <a:solidFill>
                <a:srgbClr val="24242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5388462" y="6322023"/>
            <a:ext cx="3545310" cy="1856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s-ES" sz="3200" dirty="0"/>
              <a:t>Filtrado por rango de años</a:t>
            </a:r>
            <a:endParaRPr lang="en-US" sz="3200" b="1" dirty="0">
              <a:solidFill>
                <a:srgbClr val="24242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9356551" y="6300081"/>
            <a:ext cx="3547443" cy="1929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s-ES" sz="3200" dirty="0"/>
              <a:t>Estandarización de valores</a:t>
            </a:r>
            <a:endParaRPr lang="en-US" sz="3200" b="1" dirty="0">
              <a:solidFill>
                <a:srgbClr val="24242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3577372" y="6292935"/>
            <a:ext cx="3037332" cy="1856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s-ES" sz="3200" dirty="0"/>
              <a:t>Filtrado por tipos de ataque válidos</a:t>
            </a:r>
            <a:endParaRPr lang="en-US" sz="3200" b="1" dirty="0">
              <a:solidFill>
                <a:srgbClr val="24242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011712" y="1952747"/>
            <a:ext cx="16438088" cy="1441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s-ES" sz="8800" dirty="0"/>
              <a:t>Resumen de Limpieza de Datos:</a:t>
            </a:r>
            <a:endParaRPr lang="en-US" sz="8499" b="1" dirty="0">
              <a:solidFill>
                <a:srgbClr val="242424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s-ES" b="1" dirty="0"/>
          </a:p>
          <a:p>
            <a:endParaRPr lang="es-ES" b="1" dirty="0"/>
          </a:p>
          <a:p>
            <a:endParaRPr lang="es-ES" b="1" dirty="0"/>
          </a:p>
          <a:p>
            <a:endParaRPr lang="es-ES" b="1" dirty="0"/>
          </a:p>
          <a:p>
            <a:endParaRPr lang="es-ES" b="1" dirty="0"/>
          </a:p>
          <a:p>
            <a:endParaRPr lang="es-ES" b="1" dirty="0"/>
          </a:p>
          <a:p>
            <a:endParaRPr lang="es-ES" b="1" dirty="0"/>
          </a:p>
          <a:p>
            <a:pPr>
              <a:buFont typeface="+mj-lt"/>
              <a:buAutoNum type="arabicPeriod"/>
            </a:pPr>
            <a:r>
              <a:rPr lang="es-ES" sz="2800" b="1" dirty="0"/>
              <a:t>Análisis de Ataques por Género:</a:t>
            </a:r>
            <a:endParaRPr lang="es-ES" sz="2800" dirty="0"/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filtraron los ataques válidos ('</a:t>
            </a:r>
            <a:r>
              <a:rPr lang="es-ES" sz="2800" dirty="0" err="1"/>
              <a:t>Unprovoked</a:t>
            </a:r>
            <a:r>
              <a:rPr lang="es-ES" sz="2800" dirty="0"/>
              <a:t>' o '</a:t>
            </a:r>
            <a:r>
              <a:rPr lang="es-ES" sz="2800" dirty="0" err="1"/>
              <a:t>Provoked</a:t>
            </a:r>
            <a:r>
              <a:rPr lang="es-ES" sz="2800" dirty="0"/>
              <a:t>') y se contó el número total de ataques por género.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calcularon las proporciones de ataques por género, demostrando que los hombres son atacados con mayor frecuencia.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visualizó esta información utilizando un gráfico de barras y un gráfico de pastel para mostrar la distribución de ataques por género.</a:t>
            </a:r>
          </a:p>
          <a:p>
            <a:pPr marL="742950" lvl="1" indent="-285750">
              <a:buFont typeface="+mj-lt"/>
              <a:buAutoNum type="arabicPeriod"/>
            </a:pPr>
            <a:endParaRPr lang="es-ES" sz="2800" dirty="0"/>
          </a:p>
          <a:p>
            <a:pPr>
              <a:buFont typeface="+mj-lt"/>
              <a:buAutoNum type="arabicPeriod"/>
            </a:pPr>
            <a:r>
              <a:rPr lang="es-ES" sz="2800" b="1" dirty="0"/>
              <a:t>Análisis del Aumento de Ataques por Año:</a:t>
            </a:r>
            <a:endParaRPr lang="es-ES" sz="2800" dirty="0"/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contabilizó el número de ataques de tiburones por año, desde 1994 hasta 2023.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calculó el porcentaje de aumento en el número de ataques durante este período, que fue de un 116.33%.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utilizó un gráfico de líneas para visualizar la tendencia de ataques a lo largo de los años, destacando un incremento notable.</a:t>
            </a:r>
          </a:p>
          <a:p>
            <a:pPr marL="742950" lvl="1" indent="-285750">
              <a:buFont typeface="+mj-lt"/>
              <a:buAutoNum type="arabicPeriod"/>
            </a:pPr>
            <a:endParaRPr lang="es-ES" sz="2800" dirty="0"/>
          </a:p>
          <a:p>
            <a:pPr>
              <a:buFont typeface="+mj-lt"/>
              <a:buAutoNum type="arabicPeriod"/>
            </a:pPr>
            <a:r>
              <a:rPr lang="es-ES" sz="2800" b="1" dirty="0"/>
              <a:t>Análisis de Ataques Fatales por Género:</a:t>
            </a:r>
            <a:endParaRPr lang="es-ES" sz="2800" dirty="0"/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estandarizaron los valores de la columna 'fatal </a:t>
            </a:r>
            <a:r>
              <a:rPr lang="es-ES" sz="2800" dirty="0" err="1"/>
              <a:t>attack</a:t>
            </a:r>
            <a:r>
              <a:rPr lang="es-ES" sz="2800" dirty="0"/>
              <a:t>: yes/no' y se filtraron solo los ataques fatales.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contó el número de ataques fatales por género y se calcularon las proporciones, revelando que los hombres tienen una mayor tasa de mortalidad.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ES" sz="2800" dirty="0"/>
              <a:t>Se generaron gráficos de barras y de pastel para visualizar el número y la proporción de ataques fatales por género.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2000" y="693628"/>
            <a:ext cx="16535400" cy="828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57"/>
              </a:lnSpc>
            </a:pPr>
            <a:r>
              <a:rPr lang="es-ES" sz="5400" b="1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Análisis y Visualización de Datos</a:t>
            </a:r>
            <a:endParaRPr lang="en-US" sz="5400" b="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s-ES" dirty="0"/>
          </a:p>
        </p:txBody>
      </p:sp>
      <p:sp>
        <p:nvSpPr>
          <p:cNvPr id="3" name="TextBox 3"/>
          <p:cNvSpPr txBox="1"/>
          <p:nvPr/>
        </p:nvSpPr>
        <p:spPr>
          <a:xfrm>
            <a:off x="190499" y="260119"/>
            <a:ext cx="17030701" cy="8708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57"/>
              </a:lnSpc>
            </a:pPr>
            <a:r>
              <a:rPr lang="es-ES" sz="6600" dirty="0"/>
              <a:t>Mayor desafío </a:t>
            </a:r>
            <a:endParaRPr lang="en-US" sz="6052" b="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9C9BFE8-B280-20A0-C108-A3B9A8232506}"/>
              </a:ext>
            </a:extLst>
          </p:cNvPr>
          <p:cNvSpPr txBox="1"/>
          <p:nvPr/>
        </p:nvSpPr>
        <p:spPr>
          <a:xfrm>
            <a:off x="190499" y="1391117"/>
            <a:ext cx="1790700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dirty="0"/>
              <a:t>1. Desde el principio del proyecto, enfrentamos un gran desafío debido a la calidad de los datos. La base de datos original era bastante sucia y presentaba varios problemas, incluyendo columnas con información faltante, formatos inconsistentes y errores en los datos.</a:t>
            </a:r>
          </a:p>
          <a:p>
            <a:endParaRPr lang="es-ES" sz="3200" dirty="0"/>
          </a:p>
          <a:p>
            <a:r>
              <a:rPr lang="es-ES" sz="3200" dirty="0"/>
              <a:t>2. La base de datos contenía numerosos errores, como valores incorrectos o mal ingresados, que debían ser corregidos para asegurar la precisión del análisis. </a:t>
            </a:r>
          </a:p>
          <a:p>
            <a:r>
              <a:rPr lang="es-ES" sz="3200" dirty="0"/>
              <a:t>                                                                  </a:t>
            </a:r>
          </a:p>
          <a:p>
            <a:pPr algn="ctr"/>
            <a:r>
              <a:rPr lang="es-ES" sz="6600" dirty="0"/>
              <a:t>Lecciones aprendidas</a:t>
            </a:r>
            <a:endParaRPr lang="es-ES" sz="6600" b="1" dirty="0"/>
          </a:p>
          <a:p>
            <a:endParaRPr lang="es-ES" sz="3200" b="1" dirty="0"/>
          </a:p>
          <a:p>
            <a:r>
              <a:rPr lang="es-ES" sz="3200" b="1" dirty="0"/>
              <a:t>1. Importancia de la Limpieza de Datos:</a:t>
            </a:r>
            <a:r>
              <a:rPr lang="es-ES" sz="3200" dirty="0"/>
              <a:t> Este desafío subrayó la necesidad crítica de una limpieza y estandarización exhaustiva de los datos antes de proceder con el análisis. La calidad de los datos es fundamental para obtener resultados precisos y confiables. </a:t>
            </a:r>
          </a:p>
          <a:p>
            <a:endParaRPr lang="es-ES" sz="3200" dirty="0"/>
          </a:p>
          <a:p>
            <a:r>
              <a:rPr lang="es-ES" sz="3200" b="1" dirty="0"/>
              <a:t>2. Procedimientos de Validación:</a:t>
            </a:r>
            <a:r>
              <a:rPr lang="es-ES" sz="3200" dirty="0"/>
              <a:t> Aprendimos a implementar procedimientos de validación y corrección de datos más rigurosos para manejar la variabilidad y los errores, asegurando que los datos utilizados fueran consistentes y precisos.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485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s-ES" dirty="0"/>
          </a:p>
        </p:txBody>
      </p:sp>
      <p:sp>
        <p:nvSpPr>
          <p:cNvPr id="3" name="TextBox 3"/>
          <p:cNvSpPr txBox="1"/>
          <p:nvPr/>
        </p:nvSpPr>
        <p:spPr>
          <a:xfrm>
            <a:off x="2729703" y="495300"/>
            <a:ext cx="12371393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 b="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CONCLUSIÓN: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0600" y="495300"/>
            <a:ext cx="15849600" cy="8863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Los datos analizados respaldan nuestras tres hipótesis iniciales:</a:t>
            </a:r>
          </a:p>
          <a:p>
            <a:endParaRPr lang="es-ES" sz="3200" dirty="0"/>
          </a:p>
          <a:p>
            <a:pPr>
              <a:buFont typeface="+mj-lt"/>
              <a:buAutoNum type="arabicPeriod"/>
            </a:pPr>
            <a:r>
              <a:rPr lang="es-ES" sz="3200" b="1" dirty="0"/>
              <a:t>Aumento de Ataques en los Últimos 30 Años:</a:t>
            </a:r>
            <a:r>
              <a:rPr lang="es-ES" sz="3200" dirty="0"/>
              <a:t> Se ha observado un aumento significativo en los ataques de tiburones del 116.33% entre 1994 y 2023, lo que sugiere una tendencia creciente en la frecuencia de estos incidentes en las últimas tres décadas.</a:t>
            </a:r>
          </a:p>
          <a:p>
            <a:pPr>
              <a:buFont typeface="+mj-lt"/>
              <a:buAutoNum type="arabicPeriod"/>
            </a:pPr>
            <a:endParaRPr lang="es-ES" sz="3200" dirty="0"/>
          </a:p>
          <a:p>
            <a:pPr>
              <a:buFont typeface="+mj-lt"/>
              <a:buAutoNum type="arabicPeriod"/>
            </a:pPr>
            <a:r>
              <a:rPr lang="es-ES" sz="3200" b="1" dirty="0"/>
              <a:t>Frecuencia de Ataques por Género:</a:t>
            </a:r>
            <a:r>
              <a:rPr lang="es-ES" sz="3200" dirty="0"/>
              <a:t> Los hombres son atacados con mayor frecuencia que las mujeres, representando el 81.77% de los casos reportados, mientras que las mujeres solo constituyen el 18.23% de los ataques.</a:t>
            </a:r>
          </a:p>
          <a:p>
            <a:pPr>
              <a:buFont typeface="+mj-lt"/>
              <a:buAutoNum type="arabicPeriod"/>
            </a:pPr>
            <a:endParaRPr lang="es-ES" sz="3200" dirty="0"/>
          </a:p>
          <a:p>
            <a:pPr>
              <a:buFont typeface="+mj-lt"/>
              <a:buAutoNum type="arabicPeriod"/>
            </a:pPr>
            <a:r>
              <a:rPr lang="es-ES" sz="3200" b="1" dirty="0"/>
              <a:t>Mayor Mortalidad en Ataques a Hombres:</a:t>
            </a:r>
            <a:r>
              <a:rPr lang="es-ES" sz="3200" dirty="0"/>
              <a:t> La proporción de ataques fatales también es significativamente mayor en hombres (85.47%) comparado con las mujeres (14.53%), indicando que los ataques a hombres son no solo más frecuentes, sino también más letales.</a:t>
            </a:r>
          </a:p>
          <a:p>
            <a:r>
              <a:rPr lang="es-ES" sz="3200" dirty="0"/>
              <a:t>Estos resultados sugieren que los hombres tienen un riesgo considerablemente mayor tanto de ser atacados por tiburones como de sufrir consecuencias fatales en comparación con las mujeres.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7753" y="0"/>
            <a:ext cx="18425753" cy="9912297"/>
          </a:xfrm>
          <a:custGeom>
            <a:avLst/>
            <a:gdLst/>
            <a:ahLst/>
            <a:cxnLst/>
            <a:rect l="l" t="t" r="r" b="b"/>
            <a:pathLst>
              <a:path w="18425753" h="9912297">
                <a:moveTo>
                  <a:pt x="0" y="0"/>
                </a:moveTo>
                <a:lnTo>
                  <a:pt x="18425753" y="0"/>
                </a:lnTo>
                <a:lnTo>
                  <a:pt x="18425753" y="9912297"/>
                </a:lnTo>
                <a:lnTo>
                  <a:pt x="0" y="99122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8" t="-7443" r="-137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87975" y="6024463"/>
            <a:ext cx="12135362" cy="1787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15"/>
              </a:lnSpc>
            </a:pPr>
            <a:r>
              <a:rPr lang="en-US" sz="10377" b="1">
                <a:solidFill>
                  <a:srgbClr val="FFFFFF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 ¡GRACIAS!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2991" y="8677910"/>
            <a:ext cx="402859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Elena, Irene,  Esme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721</Words>
  <Application>Microsoft Office PowerPoint</Application>
  <PresentationFormat>Personalizado</PresentationFormat>
  <Paragraphs>64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6" baseType="lpstr">
      <vt:lpstr>Agrandir Narrow Bold</vt:lpstr>
      <vt:lpstr>Arial</vt:lpstr>
      <vt:lpstr>Consolas</vt:lpstr>
      <vt:lpstr>Open Sans Bold</vt:lpstr>
      <vt:lpstr>Calibri</vt:lpstr>
      <vt:lpstr>Inter Medium</vt:lpstr>
      <vt:lpstr>Open Sans</vt:lpstr>
      <vt:lpstr>Agrandir Grand Heavy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Mundo del tiburon</dc:title>
  <cp:lastModifiedBy>Antonio Torres</cp:lastModifiedBy>
  <cp:revision>6</cp:revision>
  <dcterms:created xsi:type="dcterms:W3CDTF">2006-08-16T00:00:00Z</dcterms:created>
  <dcterms:modified xsi:type="dcterms:W3CDTF">2024-09-08T17:20:02Z</dcterms:modified>
  <dc:identifier>DAGPzc5psfg</dc:identifier>
</cp:coreProperties>
</file>

<file path=docProps/thumbnail.jpeg>
</file>